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69" r:id="rId1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1" d="100"/>
          <a:sy n="81" d="100"/>
        </p:scale>
        <p:origin x="-15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7989B-0681-4371-8B83-83D76F129791}" type="datetimeFigureOut">
              <a:rPr lang="ar-IQ" smtClean="0"/>
              <a:t>08/02/1441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4856-2F19-4538-8BC9-9EC16475365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95671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7989B-0681-4371-8B83-83D76F129791}" type="datetimeFigureOut">
              <a:rPr lang="ar-IQ" smtClean="0"/>
              <a:t>08/02/1441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4856-2F19-4538-8BC9-9EC16475365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0651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7989B-0681-4371-8B83-83D76F129791}" type="datetimeFigureOut">
              <a:rPr lang="ar-IQ" smtClean="0"/>
              <a:t>08/02/1441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4856-2F19-4538-8BC9-9EC16475365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32668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7989B-0681-4371-8B83-83D76F129791}" type="datetimeFigureOut">
              <a:rPr lang="ar-IQ" smtClean="0"/>
              <a:t>08/02/1441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4856-2F19-4538-8BC9-9EC16475365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5525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7989B-0681-4371-8B83-83D76F129791}" type="datetimeFigureOut">
              <a:rPr lang="ar-IQ" smtClean="0"/>
              <a:t>08/02/1441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4856-2F19-4538-8BC9-9EC16475365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98390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7989B-0681-4371-8B83-83D76F129791}" type="datetimeFigureOut">
              <a:rPr lang="ar-IQ" smtClean="0"/>
              <a:t>08/02/1441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4856-2F19-4538-8BC9-9EC16475365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60908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7989B-0681-4371-8B83-83D76F129791}" type="datetimeFigureOut">
              <a:rPr lang="ar-IQ" smtClean="0"/>
              <a:t>08/02/1441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4856-2F19-4538-8BC9-9EC16475365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6122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7989B-0681-4371-8B83-83D76F129791}" type="datetimeFigureOut">
              <a:rPr lang="ar-IQ" smtClean="0"/>
              <a:t>08/02/1441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4856-2F19-4538-8BC9-9EC16475365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10078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7989B-0681-4371-8B83-83D76F129791}" type="datetimeFigureOut">
              <a:rPr lang="ar-IQ" smtClean="0"/>
              <a:t>08/02/1441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4856-2F19-4538-8BC9-9EC16475365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1581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7989B-0681-4371-8B83-83D76F129791}" type="datetimeFigureOut">
              <a:rPr lang="ar-IQ" smtClean="0"/>
              <a:t>08/02/1441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4856-2F19-4538-8BC9-9EC16475365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7651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7989B-0681-4371-8B83-83D76F129791}" type="datetimeFigureOut">
              <a:rPr lang="ar-IQ" smtClean="0"/>
              <a:t>08/02/1441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4856-2F19-4538-8BC9-9EC16475365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84409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7989B-0681-4371-8B83-83D76F129791}" type="datetimeFigureOut">
              <a:rPr lang="ar-IQ" smtClean="0"/>
              <a:t>08/02/1441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34856-2F19-4538-8BC9-9EC16475365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93625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Relative pronouns and </a:t>
            </a:r>
            <a:r>
              <a:rPr lang="en-GB" dirty="0" smtClean="0"/>
              <a:t>clauses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44782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:\Users\ANDALUS\Desktop\63d93034-ce42-49c8-be24-79ad1c7d49f1 (1).jpg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54" t="2730" r="38788" b="5983"/>
          <a:stretch/>
        </p:blipFill>
        <p:spPr bwMode="auto">
          <a:xfrm rot="16200000">
            <a:off x="2153492" y="-921248"/>
            <a:ext cx="4909019" cy="87129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85854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b="1" dirty="0"/>
              <a:t>1. This is the only film </a:t>
            </a:r>
            <a:r>
              <a:rPr lang="en-US" b="1" dirty="0" smtClean="0"/>
              <a:t>…………………scares </a:t>
            </a:r>
            <a:r>
              <a:rPr lang="en-US" b="1" dirty="0"/>
              <a:t>me.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2. This handsome man, </a:t>
            </a:r>
            <a:r>
              <a:rPr lang="en-US" b="1" dirty="0" smtClean="0"/>
              <a:t>……….</a:t>
            </a:r>
            <a:r>
              <a:rPr lang="en-US" b="1" dirty="0"/>
              <a:t> drives the red car, is my boss.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3. This is the most gorgeous </a:t>
            </a:r>
            <a:r>
              <a:rPr lang="en-US" b="1" dirty="0" smtClean="0"/>
              <a:t>evening…………..</a:t>
            </a:r>
            <a:r>
              <a:rPr lang="en-US" b="1" dirty="0"/>
              <a:t>  I could spend with him!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4. He can guess everything </a:t>
            </a:r>
            <a:r>
              <a:rPr lang="en-US" b="1" dirty="0" smtClean="0"/>
              <a:t>…………….</a:t>
            </a:r>
            <a:r>
              <a:rPr lang="en-US" b="1" dirty="0"/>
              <a:t> you are thinking.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5. When I see Mike next Monday I'll tell him all </a:t>
            </a:r>
            <a:r>
              <a:rPr lang="en-US" b="1" dirty="0" smtClean="0"/>
              <a:t>………..</a:t>
            </a:r>
            <a:r>
              <a:rPr lang="en-US" b="1" dirty="0"/>
              <a:t> I think of him.</a:t>
            </a:r>
            <a:br>
              <a:rPr lang="en-US" b="1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9611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b="1" dirty="0"/>
              <a:t>6. The </a:t>
            </a:r>
            <a:r>
              <a:rPr lang="en-US" b="1" dirty="0" smtClean="0"/>
              <a:t>house……….</a:t>
            </a:r>
            <a:r>
              <a:rPr lang="en-US" b="1" dirty="0"/>
              <a:t>  has such a beautiful garden is my </a:t>
            </a:r>
            <a:r>
              <a:rPr lang="en-US" b="1" smtClean="0"/>
              <a:t>son's house.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7. </a:t>
            </a:r>
            <a:r>
              <a:rPr lang="en-US" b="1" dirty="0" err="1"/>
              <a:t>Mrs</a:t>
            </a:r>
            <a:r>
              <a:rPr lang="en-US" b="1" dirty="0"/>
              <a:t> Smith</a:t>
            </a:r>
            <a:r>
              <a:rPr lang="en-US" b="1" dirty="0" smtClean="0"/>
              <a:t>,…………</a:t>
            </a:r>
            <a:r>
              <a:rPr lang="en-US" b="1" dirty="0"/>
              <a:t>  is very rich, has bought a castle.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8. Sorry, I can't give you the only thing </a:t>
            </a:r>
            <a:r>
              <a:rPr lang="en-US" b="1" dirty="0" smtClean="0"/>
              <a:t>………</a:t>
            </a:r>
            <a:r>
              <a:rPr lang="en-US" b="1" dirty="0"/>
              <a:t> I haven't got.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9. Oh, Tommy, this is the best </a:t>
            </a:r>
            <a:r>
              <a:rPr lang="en-US" b="1" dirty="0" smtClean="0"/>
              <a:t>idea………..</a:t>
            </a:r>
            <a:r>
              <a:rPr lang="en-US" b="1" dirty="0"/>
              <a:t>  you've ever had!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10. His old car</a:t>
            </a:r>
            <a:r>
              <a:rPr lang="en-US" b="1" dirty="0" smtClean="0"/>
              <a:t>,………..</a:t>
            </a:r>
            <a:r>
              <a:rPr lang="en-US" b="1" dirty="0"/>
              <a:t>  is being repaired, will soon be mine.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29405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:\Users\ANDALUS\Desktop\9696008d-216b-49d7-9b3e-1750e6e04d0d.jpg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795" b="10813"/>
          <a:stretch/>
        </p:blipFill>
        <p:spPr bwMode="auto">
          <a:xfrm>
            <a:off x="467544" y="1772816"/>
            <a:ext cx="8229600" cy="311029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083817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60" t="25790" r="16393" b="11925"/>
          <a:stretch/>
        </p:blipFill>
        <p:spPr bwMode="auto">
          <a:xfrm>
            <a:off x="0" y="233750"/>
            <a:ext cx="9144000" cy="5859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3182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Relative pronouns and clauses : 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GB" dirty="0"/>
              <a:t>Relative pronouns are pronouns that use for link between two sentences , one of these sentences called clause. The clause compose of subjective and verb but it do not give full meaning .     </a:t>
            </a:r>
            <a:endParaRPr lang="en-US" dirty="0"/>
          </a:p>
          <a:p>
            <a:pPr algn="l"/>
            <a:r>
              <a:rPr lang="en-GB" dirty="0"/>
              <a:t>( which, who, that, whom, whose and where )</a:t>
            </a:r>
            <a:endParaRPr lang="en-US" dirty="0"/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9842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1-  Who 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GB" dirty="0"/>
              <a:t>This is the man . The man sells bread. </a:t>
            </a:r>
            <a:endParaRPr lang="en-US" dirty="0"/>
          </a:p>
          <a:p>
            <a:pPr algn="l"/>
            <a:r>
              <a:rPr lang="en-GB" dirty="0"/>
              <a:t>This is the man who sells bread.</a:t>
            </a:r>
            <a:r>
              <a:rPr lang="ar-IQ" dirty="0"/>
              <a:t>  </a:t>
            </a:r>
            <a:r>
              <a:rPr lang="en-GB" dirty="0"/>
              <a:t>    </a:t>
            </a:r>
            <a:endParaRPr lang="en-US" dirty="0"/>
          </a:p>
          <a:p>
            <a:pPr algn="l"/>
            <a:r>
              <a:rPr lang="en-GB" dirty="0"/>
              <a:t>Show me the girl. She found this book.</a:t>
            </a:r>
            <a:endParaRPr lang="en-US" dirty="0"/>
          </a:p>
          <a:p>
            <a:pPr algn="l"/>
            <a:r>
              <a:rPr lang="en-GB" dirty="0"/>
              <a:t>       Show me the girl who found this book. </a:t>
            </a:r>
            <a:endParaRPr lang="en-US" dirty="0"/>
          </a:p>
          <a:p>
            <a:pPr algn="l"/>
            <a:r>
              <a:rPr lang="en-GB" dirty="0"/>
              <a:t>The boys went away. They broke this bike.   </a:t>
            </a:r>
            <a:endParaRPr lang="en-US" dirty="0"/>
          </a:p>
          <a:p>
            <a:pPr algn="l"/>
            <a:r>
              <a:rPr lang="en-GB" dirty="0"/>
              <a:t>      The boys who broke this bike went away.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50225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2- Whom (or) That 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GB" dirty="0"/>
              <a:t>This is the teacher . We like him.</a:t>
            </a:r>
            <a:endParaRPr lang="en-US" dirty="0"/>
          </a:p>
          <a:p>
            <a:pPr algn="l"/>
            <a:r>
              <a:rPr lang="en-GB" dirty="0"/>
              <a:t>This is the teacher whom we like .  </a:t>
            </a:r>
            <a:endParaRPr lang="en-US" dirty="0"/>
          </a:p>
          <a:p>
            <a:pPr algn="l"/>
            <a:r>
              <a:rPr lang="en-GB" dirty="0"/>
              <a:t>This is the teacher that we like. </a:t>
            </a:r>
            <a:endParaRPr lang="en-US" dirty="0"/>
          </a:p>
          <a:p>
            <a:pPr algn="l"/>
            <a:r>
              <a:rPr lang="en-GB" dirty="0"/>
              <a:t>This is the teacher we like.  ( here we delete the relative pronoun when it is objective for the subjective) </a:t>
            </a:r>
            <a:endParaRPr lang="en-US" dirty="0"/>
          </a:p>
          <a:p>
            <a:pPr algn="l"/>
            <a:r>
              <a:rPr lang="en-GB" dirty="0"/>
              <a:t>The woman is fat. I buy eggs from her. </a:t>
            </a:r>
            <a:endParaRPr lang="en-US" dirty="0"/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09087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363272" cy="5721499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 The woman whom I buy eggs from is fat. </a:t>
            </a:r>
            <a:endParaRPr lang="en-US" dirty="0"/>
          </a:p>
          <a:p>
            <a:pPr algn="l"/>
            <a:r>
              <a:rPr lang="en-GB" dirty="0"/>
              <a:t>     The woman from whom I buy eggs </a:t>
            </a:r>
            <a:r>
              <a:rPr lang="en-GB" dirty="0" smtClean="0"/>
              <a:t>is </a:t>
            </a:r>
            <a:r>
              <a:rPr lang="en-GB" dirty="0"/>
              <a:t>fat. </a:t>
            </a:r>
            <a:endParaRPr lang="en-GB" dirty="0" smtClean="0"/>
          </a:p>
          <a:p>
            <a:pPr algn="l"/>
            <a:r>
              <a:rPr lang="en-GB" dirty="0" smtClean="0"/>
              <a:t>(we </a:t>
            </a:r>
            <a:r>
              <a:rPr lang="en-GB" dirty="0"/>
              <a:t>can add preposition before the relative pronoun)  </a:t>
            </a:r>
            <a:endParaRPr lang="en-US" dirty="0"/>
          </a:p>
          <a:p>
            <a:pPr algn="l"/>
            <a:r>
              <a:rPr lang="en-GB" dirty="0" smtClean="0"/>
              <a:t>     The  </a:t>
            </a:r>
            <a:r>
              <a:rPr lang="en-GB" dirty="0"/>
              <a:t>woman I buy eggs </a:t>
            </a:r>
            <a:r>
              <a:rPr lang="en-GB" dirty="0" smtClean="0"/>
              <a:t>from </a:t>
            </a:r>
            <a:r>
              <a:rPr lang="en-GB" dirty="0"/>
              <a:t>is fat.  </a:t>
            </a:r>
            <a:endParaRPr lang="en-US" dirty="0"/>
          </a:p>
          <a:p>
            <a:pPr algn="l"/>
            <a:r>
              <a:rPr lang="en-GB" dirty="0"/>
              <a:t>Are these the men ? We saw them at the university. </a:t>
            </a:r>
            <a:endParaRPr lang="en-US" dirty="0"/>
          </a:p>
          <a:p>
            <a:pPr algn="l"/>
            <a:r>
              <a:rPr lang="en-GB" dirty="0"/>
              <a:t>      Are these the men whom we saw at the university ? ( </a:t>
            </a:r>
            <a:r>
              <a:rPr lang="en-GB" dirty="0">
                <a:solidFill>
                  <a:srgbClr val="FF0000"/>
                </a:solidFill>
              </a:rPr>
              <a:t>don’t forget put question mark for question sentence </a:t>
            </a:r>
            <a:r>
              <a:rPr lang="en-GB" dirty="0"/>
              <a:t>)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13859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3- Which (or) That  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GB" dirty="0"/>
              <a:t>This is the cat. It ate the meat. </a:t>
            </a:r>
            <a:endParaRPr lang="en-US" dirty="0"/>
          </a:p>
          <a:p>
            <a:pPr algn="l"/>
            <a:r>
              <a:rPr lang="en-GB" dirty="0"/>
              <a:t>    This is the cat which ate the meat. </a:t>
            </a:r>
            <a:endParaRPr lang="en-US" dirty="0"/>
          </a:p>
          <a:p>
            <a:pPr algn="l"/>
            <a:r>
              <a:rPr lang="en-GB" dirty="0"/>
              <a:t>The cars are new. They belong to </a:t>
            </a:r>
            <a:r>
              <a:rPr lang="en-GB" dirty="0" err="1"/>
              <a:t>Mr.</a:t>
            </a:r>
            <a:r>
              <a:rPr lang="en-GB" dirty="0"/>
              <a:t> John. </a:t>
            </a:r>
            <a:endParaRPr lang="en-US" dirty="0"/>
          </a:p>
          <a:p>
            <a:pPr algn="l"/>
            <a:r>
              <a:rPr lang="en-GB" dirty="0"/>
              <a:t>    The cars which belong to </a:t>
            </a:r>
            <a:r>
              <a:rPr lang="en-GB" dirty="0" err="1"/>
              <a:t>Mr.</a:t>
            </a:r>
            <a:r>
              <a:rPr lang="en-GB" dirty="0"/>
              <a:t> John are new. </a:t>
            </a:r>
            <a:endParaRPr lang="en-US" dirty="0"/>
          </a:p>
          <a:p>
            <a:pPr algn="l"/>
            <a:r>
              <a:rPr lang="en-GB" dirty="0"/>
              <a:t>That is the bike . </a:t>
            </a:r>
            <a:r>
              <a:rPr lang="en-GB" dirty="0" err="1"/>
              <a:t>Zeki</a:t>
            </a:r>
            <a:r>
              <a:rPr lang="en-GB" dirty="0"/>
              <a:t> rides on it. </a:t>
            </a:r>
            <a:endParaRPr lang="en-US" dirty="0"/>
          </a:p>
          <a:p>
            <a:pPr algn="l"/>
            <a:r>
              <a:rPr lang="en-GB" dirty="0"/>
              <a:t>   That is the bike which </a:t>
            </a:r>
            <a:r>
              <a:rPr lang="en-GB" dirty="0" err="1"/>
              <a:t>Zeki</a:t>
            </a:r>
            <a:r>
              <a:rPr lang="en-GB" dirty="0"/>
              <a:t> rides on. </a:t>
            </a:r>
            <a:endParaRPr lang="en-US" dirty="0"/>
          </a:p>
          <a:p>
            <a:pPr algn="l"/>
            <a:r>
              <a:rPr lang="en-GB" dirty="0"/>
              <a:t>   That is the bike on which </a:t>
            </a:r>
            <a:r>
              <a:rPr lang="en-GB" dirty="0" err="1"/>
              <a:t>Zeki</a:t>
            </a:r>
            <a:r>
              <a:rPr lang="en-GB" dirty="0"/>
              <a:t> rides. </a:t>
            </a:r>
            <a:endParaRPr lang="en-US" dirty="0"/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46670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books are mine.  A boy found them in the class. </a:t>
            </a:r>
            <a:endParaRPr lang="en-US" dirty="0"/>
          </a:p>
          <a:p>
            <a:r>
              <a:rPr lang="en-GB" dirty="0"/>
              <a:t>   The books which a boy found in the class are mine. </a:t>
            </a:r>
            <a:endParaRPr lang="en-US" dirty="0"/>
          </a:p>
          <a:p>
            <a:r>
              <a:rPr lang="en-GB" dirty="0"/>
              <a:t>   The books  a boy found in the class are mine. 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58885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4- Whose 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GB" dirty="0"/>
              <a:t>That is  the lawyer. His son is a pilot. </a:t>
            </a:r>
            <a:endParaRPr lang="en-US" dirty="0"/>
          </a:p>
          <a:p>
            <a:pPr algn="l"/>
            <a:r>
              <a:rPr lang="en-GB" dirty="0"/>
              <a:t>      That is the layer whose son is a pilot. </a:t>
            </a:r>
            <a:endParaRPr lang="en-US" dirty="0"/>
          </a:p>
          <a:p>
            <a:pPr algn="l"/>
            <a:r>
              <a:rPr lang="en-GB" dirty="0"/>
              <a:t>The woman is young. Her house is old</a:t>
            </a:r>
            <a:endParaRPr lang="en-US" dirty="0"/>
          </a:p>
          <a:p>
            <a:pPr algn="l"/>
            <a:r>
              <a:rPr lang="en-GB" dirty="0"/>
              <a:t>      The woman whose house is old is young .</a:t>
            </a:r>
            <a:endParaRPr lang="en-US" dirty="0"/>
          </a:p>
          <a:p>
            <a:pPr algn="l"/>
            <a:r>
              <a:rPr lang="en-GB" dirty="0"/>
              <a:t>Where is the dog? Its tail is white ?</a:t>
            </a:r>
            <a:endParaRPr lang="en-US" dirty="0"/>
          </a:p>
          <a:p>
            <a:pPr algn="l"/>
            <a:r>
              <a:rPr lang="en-GB" dirty="0"/>
              <a:t>       Where is the dog whose tail is white? </a:t>
            </a:r>
            <a:endParaRPr lang="en-US" dirty="0"/>
          </a:p>
          <a:p>
            <a:pPr algn="l"/>
            <a:r>
              <a:rPr lang="en-GB" dirty="0"/>
              <a:t>That is the merchant. You helped his son. </a:t>
            </a:r>
            <a:endParaRPr lang="en-US" dirty="0"/>
          </a:p>
          <a:p>
            <a:pPr algn="l"/>
            <a:r>
              <a:rPr lang="en-GB" dirty="0"/>
              <a:t>     That is the merchant whose son you </a:t>
            </a:r>
            <a:r>
              <a:rPr lang="en-GB" dirty="0" smtClean="0"/>
              <a:t>helped</a:t>
            </a:r>
            <a:endParaRPr lang="en-US" dirty="0"/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6384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5- where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ar-IQ" dirty="0" smtClean="0"/>
          </a:p>
          <a:p>
            <a:pPr algn="l"/>
            <a:r>
              <a:rPr lang="en-GB" dirty="0" smtClean="0"/>
              <a:t>The </a:t>
            </a:r>
            <a:r>
              <a:rPr lang="en-GB" dirty="0"/>
              <a:t>house was near the sea. He used to live there. </a:t>
            </a:r>
            <a:endParaRPr lang="en-US" dirty="0"/>
          </a:p>
          <a:p>
            <a:pPr algn="l"/>
            <a:r>
              <a:rPr lang="en-GB" dirty="0"/>
              <a:t>      The house where he used to live was near the sea. </a:t>
            </a:r>
            <a:endParaRPr lang="en-US" dirty="0"/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64089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496</Words>
  <Application>Microsoft Office PowerPoint</Application>
  <PresentationFormat>On-screen Show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Relative pronouns and clauses </vt:lpstr>
      <vt:lpstr>Relative pronouns and clauses :  </vt:lpstr>
      <vt:lpstr>1-  Who  </vt:lpstr>
      <vt:lpstr>2- Whom (or) That  </vt:lpstr>
      <vt:lpstr>PowerPoint Presentation</vt:lpstr>
      <vt:lpstr>3- Which (or) That   </vt:lpstr>
      <vt:lpstr>PowerPoint Presentation</vt:lpstr>
      <vt:lpstr>4- Whose  </vt:lpstr>
      <vt:lpstr>5- where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Relative pronouns and clauses</dc:title>
  <dc:creator>ANDALUS</dc:creator>
  <cp:lastModifiedBy>ANDALUS</cp:lastModifiedBy>
  <cp:revision>8</cp:revision>
  <dcterms:created xsi:type="dcterms:W3CDTF">2019-09-23T16:48:53Z</dcterms:created>
  <dcterms:modified xsi:type="dcterms:W3CDTF">2019-10-07T08:01:25Z</dcterms:modified>
</cp:coreProperties>
</file>